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9"/>
  </p:notesMasterIdLst>
  <p:sldIdLst>
    <p:sldId id="256" r:id="rId4"/>
    <p:sldId id="516" r:id="rId5"/>
    <p:sldId id="539" r:id="rId6"/>
    <p:sldId id="517" r:id="rId7"/>
    <p:sldId id="533" r:id="rId8"/>
    <p:sldId id="520" r:id="rId9"/>
    <p:sldId id="531" r:id="rId10"/>
    <p:sldId id="522" r:id="rId11"/>
    <p:sldId id="532" r:id="rId12"/>
    <p:sldId id="528" r:id="rId13"/>
    <p:sldId id="530" r:id="rId14"/>
    <p:sldId id="537" r:id="rId15"/>
    <p:sldId id="538" r:id="rId16"/>
    <p:sldId id="519" r:id="rId17"/>
    <p:sldId id="536" r:id="rId18"/>
    <p:sldId id="521" r:id="rId19"/>
    <p:sldId id="534" r:id="rId20"/>
    <p:sldId id="535" r:id="rId21"/>
    <p:sldId id="529" r:id="rId22"/>
    <p:sldId id="523" r:id="rId23"/>
    <p:sldId id="524" r:id="rId24"/>
    <p:sldId id="525" r:id="rId25"/>
    <p:sldId id="526" r:id="rId26"/>
    <p:sldId id="518" r:id="rId27"/>
    <p:sldId id="264" r:id="rId2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51" autoAdjust="0"/>
  </p:normalViewPr>
  <p:slideViewPr>
    <p:cSldViewPr>
      <p:cViewPr varScale="1">
        <p:scale>
          <a:sx n="148" d="100"/>
          <a:sy n="148" d="100"/>
        </p:scale>
        <p:origin x="378" y="108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2021-11-12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3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03848" y="3291830"/>
            <a:ext cx="5220072" cy="288032"/>
          </a:xfrm>
        </p:spPr>
        <p:txBody>
          <a:bodyPr/>
          <a:lstStyle/>
          <a:p>
            <a:r>
              <a:rPr lang="en-US" altLang="ko-KR" sz="1600"/>
              <a:t>FutureGAN: Anticipating the Future Frames of Video Sequences using Spatio-Temporal 3d Convolutions in Progressively Growing GANs</a:t>
            </a:r>
            <a:endParaRPr lang="en-US" altLang="ko-KR" sz="5400" dirty="0"/>
          </a:p>
        </p:txBody>
      </p:sp>
      <p:grpSp>
        <p:nvGrpSpPr>
          <p:cNvPr id="6" name="Group 5"/>
          <p:cNvGrpSpPr/>
          <p:nvPr/>
        </p:nvGrpSpPr>
        <p:grpSpPr>
          <a:xfrm>
            <a:off x="2930439" y="2701288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7954803-0EB8-45AD-B050-14CCA1C0A3EC}"/>
              </a:ext>
            </a:extLst>
          </p:cNvPr>
          <p:cNvSpPr txBox="1"/>
          <p:nvPr/>
        </p:nvSpPr>
        <p:spPr>
          <a:xfrm>
            <a:off x="3203848" y="3956782"/>
            <a:ext cx="45880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altLang="ko-KR" sz="1200"/>
              <a:t>Sandra Aigner and Marco Körner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5952DD-7FAC-479E-8071-C544CCC64C4F}"/>
              </a:ext>
            </a:extLst>
          </p:cNvPr>
          <p:cNvSpPr txBox="1"/>
          <p:nvPr/>
        </p:nvSpPr>
        <p:spPr>
          <a:xfrm>
            <a:off x="179512" y="267494"/>
            <a:ext cx="4588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Feature normalization in the generator 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3B2378-2C67-4D07-A0B8-A7D71D95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059582"/>
            <a:ext cx="7193668" cy="197584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B077BAD-E0E0-4568-92A8-FC9254CD5C63}"/>
              </a:ext>
            </a:extLst>
          </p:cNvPr>
          <p:cNvSpPr/>
          <p:nvPr/>
        </p:nvSpPr>
        <p:spPr>
          <a:xfrm>
            <a:off x="827584" y="2037079"/>
            <a:ext cx="7218850" cy="103974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B623B-8FC8-412B-82BF-37C5869189A6}"/>
              </a:ext>
            </a:extLst>
          </p:cNvPr>
          <p:cNvSpPr txBox="1"/>
          <p:nvPr/>
        </p:nvSpPr>
        <p:spPr>
          <a:xfrm>
            <a:off x="499982" y="3638190"/>
            <a:ext cx="78488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/>
              <a:t>두 네트워크 간의 비정상적 경쟁으로 인해 생성기와 판별기에서  </a:t>
            </a:r>
            <a:r>
              <a:rPr lang="en-US" altLang="ko-KR" sz="1200"/>
              <a:t>Signal(</a:t>
            </a:r>
            <a:r>
              <a:rPr lang="ko-KR" altLang="en-US" sz="1200"/>
              <a:t>신호</a:t>
            </a:r>
            <a:r>
              <a:rPr lang="en-US" altLang="ko-KR" sz="1200"/>
              <a:t>)</a:t>
            </a:r>
            <a:r>
              <a:rPr lang="ko-KR" altLang="en-US" sz="1200"/>
              <a:t>의 </a:t>
            </a:r>
            <a:r>
              <a:rPr lang="en-US" altLang="ko-KR" sz="1200"/>
              <a:t>Magnitudes(</a:t>
            </a:r>
            <a:r>
              <a:rPr lang="ko-KR" altLang="en-US" sz="1200"/>
              <a:t>크기</a:t>
            </a:r>
            <a:r>
              <a:rPr lang="en-US" altLang="ko-KR" sz="1200"/>
              <a:t>)</a:t>
            </a:r>
            <a:r>
              <a:rPr lang="ko-KR" altLang="en-US" sz="1200"/>
              <a:t>가 증가하는 것을 방지할 수 있습니다.</a:t>
            </a:r>
          </a:p>
        </p:txBody>
      </p:sp>
    </p:spTree>
    <p:extLst>
      <p:ext uri="{BB962C8B-B14F-4D97-AF65-F5344CB8AC3E}">
        <p14:creationId xmlns:p14="http://schemas.microsoft.com/office/powerpoint/2010/main" val="684458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5952DD-7FAC-479E-8071-C544CCC64C4F}"/>
              </a:ext>
            </a:extLst>
          </p:cNvPr>
          <p:cNvSpPr txBox="1"/>
          <p:nvPr/>
        </p:nvSpPr>
        <p:spPr>
          <a:xfrm>
            <a:off x="179512" y="267494"/>
            <a:ext cx="4588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WGAN-GP loss with epsilon penalty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707DC2-6C33-4106-AE6A-56FB8CE25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03598"/>
            <a:ext cx="6987204" cy="244827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C4FEF74-5A1D-4831-9BB4-A3088225AACD}"/>
              </a:ext>
            </a:extLst>
          </p:cNvPr>
          <p:cNvSpPr/>
          <p:nvPr/>
        </p:nvSpPr>
        <p:spPr>
          <a:xfrm>
            <a:off x="971600" y="1466981"/>
            <a:ext cx="6408712" cy="67272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D2C77C-87FE-4E36-AA79-B5AE9E964E0A}"/>
              </a:ext>
            </a:extLst>
          </p:cNvPr>
          <p:cNvSpPr/>
          <p:nvPr/>
        </p:nvSpPr>
        <p:spPr>
          <a:xfrm>
            <a:off x="3347864" y="3219822"/>
            <a:ext cx="1872208" cy="43204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027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236566-E521-48A9-86F2-FC11DA975036}"/>
              </a:ext>
            </a:extLst>
          </p:cNvPr>
          <p:cNvSpPr txBox="1"/>
          <p:nvPr/>
        </p:nvSpPr>
        <p:spPr>
          <a:xfrm>
            <a:off x="251520" y="483518"/>
            <a:ext cx="4588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>
                <a:solidFill>
                  <a:srgbClr val="555555"/>
                </a:solidFill>
                <a:effectLst/>
                <a:latin typeface="Noto Sans KR"/>
              </a:rPr>
              <a:t>보통의 </a:t>
            </a:r>
            <a:r>
              <a:rPr lang="en-US" altLang="ko-KR" b="0" i="0">
                <a:solidFill>
                  <a:srgbClr val="555555"/>
                </a:solidFill>
                <a:effectLst/>
                <a:latin typeface="Noto Sans KR"/>
              </a:rPr>
              <a:t>GAN</a:t>
            </a:r>
            <a:r>
              <a:rPr lang="ko-KR" altLang="en-US" b="0" i="0">
                <a:solidFill>
                  <a:srgbClr val="555555"/>
                </a:solidFill>
                <a:effectLst/>
                <a:latin typeface="Noto Sans KR"/>
              </a:rPr>
              <a:t>의 </a:t>
            </a:r>
            <a:r>
              <a:rPr lang="en-US" altLang="ko-KR" b="0" i="0">
                <a:solidFill>
                  <a:srgbClr val="555555"/>
                </a:solidFill>
                <a:effectLst/>
                <a:latin typeface="Noto Sans KR"/>
              </a:rPr>
              <a:t>Discriminator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518900-2C03-4C22-A8F6-0E3A0C1F9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194306"/>
            <a:ext cx="6982323" cy="292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82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236566-E521-48A9-86F2-FC11DA975036}"/>
              </a:ext>
            </a:extLst>
          </p:cNvPr>
          <p:cNvSpPr txBox="1"/>
          <p:nvPr/>
        </p:nvSpPr>
        <p:spPr>
          <a:xfrm>
            <a:off x="251520" y="483518"/>
            <a:ext cx="4588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>
                <a:solidFill>
                  <a:srgbClr val="555555"/>
                </a:solidFill>
                <a:effectLst/>
                <a:latin typeface="Noto Sans KR"/>
              </a:rPr>
              <a:t>WGAN-gp</a:t>
            </a:r>
            <a:r>
              <a:rPr lang="ko-KR" altLang="en-US" b="0" i="0">
                <a:solidFill>
                  <a:srgbClr val="555555"/>
                </a:solidFill>
                <a:effectLst/>
                <a:latin typeface="Noto Sans KR"/>
              </a:rPr>
              <a:t>의 </a:t>
            </a:r>
            <a:r>
              <a:rPr lang="en-US" altLang="ko-KR" b="0" i="0">
                <a:solidFill>
                  <a:srgbClr val="555555"/>
                </a:solidFill>
                <a:effectLst/>
                <a:latin typeface="Noto Sans KR"/>
              </a:rPr>
              <a:t>Discriminator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320A8E-B4F4-4B70-AD59-5AD174A59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87574"/>
            <a:ext cx="7092280" cy="359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22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FB22C0-8F23-4150-89C7-CC1BE134F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999" y="0"/>
            <a:ext cx="61980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74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A58F40-F6EA-4408-9D5F-F6E202CBD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11510"/>
            <a:ext cx="6903183" cy="415592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2BA3A49-8E47-427E-955D-D45A2B73546E}"/>
              </a:ext>
            </a:extLst>
          </p:cNvPr>
          <p:cNvSpPr/>
          <p:nvPr/>
        </p:nvSpPr>
        <p:spPr>
          <a:xfrm>
            <a:off x="2135297" y="915566"/>
            <a:ext cx="996543" cy="86409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795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3A1EB1-F729-4026-B83A-C8DEEFB12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7614"/>
            <a:ext cx="7586022" cy="19442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9CEF92F-7939-4CD5-947D-5CEE0979B7C2}"/>
              </a:ext>
            </a:extLst>
          </p:cNvPr>
          <p:cNvSpPr/>
          <p:nvPr/>
        </p:nvSpPr>
        <p:spPr>
          <a:xfrm>
            <a:off x="539552" y="1995686"/>
            <a:ext cx="7514014" cy="86409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32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A58F40-F6EA-4408-9D5F-F6E202CBD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11510"/>
            <a:ext cx="6903183" cy="415592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A6BA93A-B8CA-4016-A655-27606569237E}"/>
              </a:ext>
            </a:extLst>
          </p:cNvPr>
          <p:cNvSpPr/>
          <p:nvPr/>
        </p:nvSpPr>
        <p:spPr>
          <a:xfrm>
            <a:off x="1115616" y="2715766"/>
            <a:ext cx="720080" cy="21602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060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B6FE2C-BE46-4462-85EB-8567376B4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87574"/>
            <a:ext cx="7568450" cy="165618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7A06A2A-41A2-4817-AA91-2FEAC27D4E84}"/>
              </a:ext>
            </a:extLst>
          </p:cNvPr>
          <p:cNvSpPr/>
          <p:nvPr/>
        </p:nvSpPr>
        <p:spPr>
          <a:xfrm>
            <a:off x="539552" y="1419622"/>
            <a:ext cx="7568450" cy="108012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A91186-9BE1-491A-82CB-C9B2C2557B32}"/>
              </a:ext>
            </a:extLst>
          </p:cNvPr>
          <p:cNvSpPr txBox="1"/>
          <p:nvPr/>
        </p:nvSpPr>
        <p:spPr>
          <a:xfrm>
            <a:off x="1043608" y="3291830"/>
            <a:ext cx="6840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생성기의 출력의 변동을 증가시켜 모드 붕괴를 방지하기 위해 이 레이어를 삽입</a:t>
            </a:r>
          </a:p>
        </p:txBody>
      </p:sp>
    </p:spTree>
    <p:extLst>
      <p:ext uri="{BB962C8B-B14F-4D97-AF65-F5344CB8AC3E}">
        <p14:creationId xmlns:p14="http://schemas.microsoft.com/office/powerpoint/2010/main" val="2833411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3D4537-F2DD-40E6-81E3-E15BD4A72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900" y="1419622"/>
            <a:ext cx="6372200" cy="195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99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47174D4-9ADC-4DAC-A05C-825D00D22D20}"/>
              </a:ext>
            </a:extLst>
          </p:cNvPr>
          <p:cNvSpPr txBox="1"/>
          <p:nvPr/>
        </p:nvSpPr>
        <p:spPr>
          <a:xfrm>
            <a:off x="611560" y="1002089"/>
            <a:ext cx="77768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altLang="ko-KR" b="0" i="0">
                <a:solidFill>
                  <a:srgbClr val="292929"/>
                </a:solidFill>
                <a:effectLst/>
                <a:latin typeface="charter"/>
              </a:rPr>
              <a:t>FutureGAN uses an encoder-decoder GAN model to predict futureframes of a video sequence conditioned on a sequence of past frames.</a:t>
            </a:r>
          </a:p>
          <a:p>
            <a:pPr algn="l">
              <a:buFont typeface="+mj-lt"/>
              <a:buAutoNum type="arabicPeriod"/>
            </a:pPr>
            <a:endParaRPr lang="en-US" altLang="ko-KR" b="0" i="0">
              <a:solidFill>
                <a:srgbClr val="292929"/>
              </a:solidFill>
              <a:effectLst/>
              <a:latin typeface="charter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>
                <a:solidFill>
                  <a:srgbClr val="292929"/>
                </a:solidFill>
                <a:effectLst/>
                <a:latin typeface="charter"/>
              </a:rPr>
              <a:t>To capture both the spatial and temporal components of a videosequence, spatio-temporal 3d convolutions are used in all encoderand decoder modules.</a:t>
            </a:r>
          </a:p>
          <a:p>
            <a:pPr algn="l">
              <a:buFont typeface="+mj-lt"/>
              <a:buAutoNum type="arabicPeriod"/>
            </a:pPr>
            <a:endParaRPr lang="en-US" altLang="ko-KR" b="0" i="0">
              <a:solidFill>
                <a:srgbClr val="292929"/>
              </a:solidFill>
              <a:effectLst/>
              <a:latin typeface="charter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>
                <a:solidFill>
                  <a:srgbClr val="292929"/>
                </a:solidFill>
                <a:effectLst/>
                <a:latin typeface="charter"/>
              </a:rPr>
              <a:t>It used the existing progressively growing GAN (PgGAN) that achieves high-quality results on generating high-resolution single images.</a:t>
            </a:r>
          </a:p>
          <a:p>
            <a:pPr algn="l">
              <a:buFont typeface="+mj-lt"/>
              <a:buAutoNum type="arabicPeriod"/>
            </a:pPr>
            <a:endParaRPr lang="en-US" altLang="ko-KR" b="0" i="0">
              <a:solidFill>
                <a:srgbClr val="292929"/>
              </a:solidFill>
              <a:effectLst/>
              <a:latin typeface="charter"/>
            </a:endParaRPr>
          </a:p>
          <a:p>
            <a:pPr algn="l">
              <a:buFont typeface="+mj-lt"/>
              <a:buAutoNum type="arabicPeriod"/>
            </a:pPr>
            <a:r>
              <a:rPr lang="en-US" altLang="ko-KR" b="0" i="0">
                <a:solidFill>
                  <a:srgbClr val="292929"/>
                </a:solidFill>
                <a:effectLst/>
                <a:latin typeface="charter"/>
              </a:rPr>
              <a:t>FutureGAN framework is applicable to various different datasetswithout additional changes with stable performance.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BFEEF8-1646-46EE-9314-D4CC7E0E0C73}"/>
              </a:ext>
            </a:extLst>
          </p:cNvPr>
          <p:cNvSpPr txBox="1"/>
          <p:nvPr/>
        </p:nvSpPr>
        <p:spPr>
          <a:xfrm>
            <a:off x="179512" y="267494"/>
            <a:ext cx="4588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>
                <a:solidFill>
                  <a:srgbClr val="292929"/>
                </a:solidFill>
                <a:effectLst/>
                <a:latin typeface="sohne"/>
              </a:rPr>
              <a:t>Key ideas of FutureGAN paper:</a:t>
            </a:r>
          </a:p>
        </p:txBody>
      </p:sp>
    </p:spTree>
    <p:extLst>
      <p:ext uri="{BB962C8B-B14F-4D97-AF65-F5344CB8AC3E}">
        <p14:creationId xmlns:p14="http://schemas.microsoft.com/office/powerpoint/2010/main" val="546165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A1006B-A885-4E57-821E-1CC59F99C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045"/>
            <a:ext cx="9144000" cy="295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55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5E8387-5ADE-476A-8C13-038B3083E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27534"/>
            <a:ext cx="8028384" cy="412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41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A9130C-48E8-4432-B69D-551A04B94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41759"/>
            <a:ext cx="7228681" cy="465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38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D8FC38-511C-4A95-9CA2-C9DC62091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77763"/>
            <a:ext cx="7136278" cy="458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5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898F62-C420-4BAE-B4EB-DE5C22918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641" y="0"/>
            <a:ext cx="5823189" cy="480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35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5E56A8-9212-448A-A0B7-BA74F8655B5E}"/>
              </a:ext>
            </a:extLst>
          </p:cNvPr>
          <p:cNvSpPr/>
          <p:nvPr/>
        </p:nvSpPr>
        <p:spPr>
          <a:xfrm>
            <a:off x="3532292" y="2310140"/>
            <a:ext cx="2079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/>
              <a:t>감사합니다</a:t>
            </a:r>
            <a:r>
              <a:rPr lang="en-US" altLang="ko-KR" sz="28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939233-0B6C-4177-B410-66F858910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539265"/>
            <a:ext cx="6076819" cy="40649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2339ED-D361-4111-9882-5E3160A594AE}"/>
              </a:ext>
            </a:extLst>
          </p:cNvPr>
          <p:cNvSpPr txBox="1"/>
          <p:nvPr/>
        </p:nvSpPr>
        <p:spPr>
          <a:xfrm>
            <a:off x="179512" y="195486"/>
            <a:ext cx="4588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>
                <a:solidFill>
                  <a:srgbClr val="292929"/>
                </a:solidFill>
                <a:latin typeface="sohne"/>
              </a:rPr>
              <a:t>Dataset</a:t>
            </a:r>
            <a:endParaRPr lang="en-US" altLang="ko-KR" b="0" i="0">
              <a:solidFill>
                <a:srgbClr val="292929"/>
              </a:solidFill>
              <a:effectLst/>
              <a:latin typeface="sohne"/>
            </a:endParaRPr>
          </a:p>
        </p:txBody>
      </p:sp>
    </p:spTree>
    <p:extLst>
      <p:ext uri="{BB962C8B-B14F-4D97-AF65-F5344CB8AC3E}">
        <p14:creationId xmlns:p14="http://schemas.microsoft.com/office/powerpoint/2010/main" val="875040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83BBAE-73E0-4DF6-A2D9-59B79F89B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780" y="0"/>
            <a:ext cx="51124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9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D982C3-630B-41F5-AD8F-74D5601FD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209" y="0"/>
            <a:ext cx="5940937" cy="473199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AD05636-CDDE-40DD-8117-5C94DE923CD2}"/>
              </a:ext>
            </a:extLst>
          </p:cNvPr>
          <p:cNvSpPr/>
          <p:nvPr/>
        </p:nvSpPr>
        <p:spPr>
          <a:xfrm>
            <a:off x="2279313" y="3723878"/>
            <a:ext cx="924535" cy="86409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E90B7D-B64F-467D-B423-2D09B7CD20A5}"/>
              </a:ext>
            </a:extLst>
          </p:cNvPr>
          <p:cNvSpPr/>
          <p:nvPr/>
        </p:nvSpPr>
        <p:spPr>
          <a:xfrm>
            <a:off x="2207305" y="267494"/>
            <a:ext cx="996543" cy="86409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634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92273A-7347-4C14-8D09-FDD75A81B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47614"/>
            <a:ext cx="7443598" cy="205320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BFBBA47-018B-4455-BBC5-0DB3B0E50240}"/>
              </a:ext>
            </a:extLst>
          </p:cNvPr>
          <p:cNvSpPr/>
          <p:nvPr/>
        </p:nvSpPr>
        <p:spPr>
          <a:xfrm>
            <a:off x="827584" y="1923678"/>
            <a:ext cx="7272808" cy="86409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994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D982C3-630B-41F5-AD8F-74D5601FD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209" y="0"/>
            <a:ext cx="5940937" cy="473199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D61229F-4469-4649-8A31-CD20C47D7B62}"/>
              </a:ext>
            </a:extLst>
          </p:cNvPr>
          <p:cNvSpPr/>
          <p:nvPr/>
        </p:nvSpPr>
        <p:spPr>
          <a:xfrm>
            <a:off x="1379485" y="1419622"/>
            <a:ext cx="720080" cy="14401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03E537-E995-4B6F-8A68-EB6B0CE6B9A7}"/>
              </a:ext>
            </a:extLst>
          </p:cNvPr>
          <p:cNvSpPr/>
          <p:nvPr/>
        </p:nvSpPr>
        <p:spPr>
          <a:xfrm>
            <a:off x="1379485" y="2427734"/>
            <a:ext cx="720080" cy="14401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474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5952DD-7FAC-479E-8071-C544CCC64C4F}"/>
              </a:ext>
            </a:extLst>
          </p:cNvPr>
          <p:cNvSpPr txBox="1"/>
          <p:nvPr/>
        </p:nvSpPr>
        <p:spPr>
          <a:xfrm>
            <a:off x="179512" y="267494"/>
            <a:ext cx="4588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Weight scaling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F40263-EC07-4A6C-9F23-43DE4285A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91630"/>
            <a:ext cx="8812415" cy="136599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5FDF51D-1B63-4EF9-A033-E3B494278BFF}"/>
              </a:ext>
            </a:extLst>
          </p:cNvPr>
          <p:cNvSpPr/>
          <p:nvPr/>
        </p:nvSpPr>
        <p:spPr>
          <a:xfrm>
            <a:off x="107504" y="1779663"/>
            <a:ext cx="8812415" cy="100811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954DD7-062D-41F5-89AB-D3504A0872DB}"/>
              </a:ext>
            </a:extLst>
          </p:cNvPr>
          <p:cNvSpPr txBox="1"/>
          <p:nvPr/>
        </p:nvSpPr>
        <p:spPr>
          <a:xfrm>
            <a:off x="611560" y="3651870"/>
            <a:ext cx="7632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/>
              <a:t>네트워크에서 이 계층을 사용하면 모든 가중치에 대해 동적 범위와 학습 속도가 동일해집니다.</a:t>
            </a:r>
          </a:p>
        </p:txBody>
      </p:sp>
    </p:spTree>
    <p:extLst>
      <p:ext uri="{BB962C8B-B14F-4D97-AF65-F5344CB8AC3E}">
        <p14:creationId xmlns:p14="http://schemas.microsoft.com/office/powerpoint/2010/main" val="705016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D982C3-630B-41F5-AD8F-74D5601FD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209" y="0"/>
            <a:ext cx="5940937" cy="47319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2E90B7D-B64F-467D-B423-2D09B7CD20A5}"/>
              </a:ext>
            </a:extLst>
          </p:cNvPr>
          <p:cNvSpPr/>
          <p:nvPr/>
        </p:nvSpPr>
        <p:spPr>
          <a:xfrm>
            <a:off x="1379485" y="1563638"/>
            <a:ext cx="720080" cy="14401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8816EF3-7273-416D-9FD9-8D38A02D9880}"/>
              </a:ext>
            </a:extLst>
          </p:cNvPr>
          <p:cNvSpPr/>
          <p:nvPr/>
        </p:nvSpPr>
        <p:spPr>
          <a:xfrm>
            <a:off x="1403648" y="2571750"/>
            <a:ext cx="720080" cy="14401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77214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4598</TotalTime>
  <Words>177</Words>
  <Application>Microsoft Office PowerPoint</Application>
  <PresentationFormat>화면 슬라이드 쇼(16:9)</PresentationFormat>
  <Paragraphs>21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charter</vt:lpstr>
      <vt:lpstr>Noto Sans KR</vt:lpstr>
      <vt:lpstr>sohne</vt:lpstr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moonnyeon@kumoh.ac.kr</cp:lastModifiedBy>
  <cp:revision>209</cp:revision>
  <dcterms:created xsi:type="dcterms:W3CDTF">2016-12-05T23:26:54Z</dcterms:created>
  <dcterms:modified xsi:type="dcterms:W3CDTF">2021-11-12T05:16:19Z</dcterms:modified>
</cp:coreProperties>
</file>